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7"/>
  </p:notesMasterIdLst>
  <p:sldIdLst>
    <p:sldId id="261" r:id="rId2"/>
    <p:sldId id="256" r:id="rId3"/>
    <p:sldId id="257" r:id="rId4"/>
    <p:sldId id="258" r:id="rId5"/>
    <p:sldId id="262" r:id="rId6"/>
    <p:sldId id="267" r:id="rId7"/>
    <p:sldId id="269" r:id="rId8"/>
    <p:sldId id="263" r:id="rId9"/>
    <p:sldId id="264" r:id="rId10"/>
    <p:sldId id="265" r:id="rId11"/>
    <p:sldId id="266" r:id="rId12"/>
    <p:sldId id="259" r:id="rId13"/>
    <p:sldId id="271" r:id="rId14"/>
    <p:sldId id="270" r:id="rId15"/>
    <p:sldId id="260" r:id="rId16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BCAFB"/>
    <a:srgbClr val="7998F8"/>
    <a:srgbClr val="D79FC9"/>
    <a:srgbClr val="44959A"/>
    <a:srgbClr val="E9C9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8961" autoAdjust="0"/>
  </p:normalViewPr>
  <p:slideViewPr>
    <p:cSldViewPr snapToGrid="0" snapToObjects="1">
      <p:cViewPr>
        <p:scale>
          <a:sx n="56" d="100"/>
          <a:sy n="56" d="100"/>
        </p:scale>
        <p:origin x="1752" y="6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DB7F4A-7BC8-4D21-A61D-A4F93F373380}" type="datetimeFigureOut">
              <a:rPr lang="ru-RU" smtClean="0"/>
              <a:t>15.07.2025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63F0E3-D344-4AEE-B28E-1A63622EDD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7428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Прочитав статьи были выявлены положительные результаты в использовании данных молекул, тогда мы выбрали мишени исходя из этих данных, чтобы на их основе сформировать свои молекулы с подобными свойствами.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3F0E3-D344-4AEE-B28E-1A63622EDD32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8778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1" dirty="0"/>
              <a:t>Доля валидных SMILES</a:t>
            </a:r>
            <a:r>
              <a:rPr lang="ru-RU" dirty="0"/>
              <a:t> — % корректно сгенерированных молекул, успешно прошедших проверку валидности.</a:t>
            </a:r>
          </a:p>
          <a:p>
            <a:r>
              <a:rPr lang="ru-RU" b="1" dirty="0"/>
              <a:t>Уникальность</a:t>
            </a:r>
            <a:r>
              <a:rPr lang="ru-RU" dirty="0"/>
              <a:t> — % различных (неповторяющихся) структур среди сгенерированных.</a:t>
            </a:r>
          </a:p>
          <a:p>
            <a:r>
              <a:rPr lang="ru-RU" b="1" dirty="0" err="1"/>
              <a:t>Novelty</a:t>
            </a:r>
            <a:r>
              <a:rPr lang="ru-RU" dirty="0"/>
              <a:t> — % молекул, которых не было в обучающей выборке.</a:t>
            </a:r>
          </a:p>
          <a:p>
            <a:r>
              <a:rPr lang="ru-RU" b="1" dirty="0"/>
              <a:t>Отклонение pIC50</a:t>
            </a:r>
            <a:r>
              <a:rPr lang="ru-RU" dirty="0"/>
              <a:t> — абсолютная разница между средним pIC50 в тренировочной выборке и сгенерированными молекулами.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3F0E3-D344-4AEE-B28E-1A63622EDD32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496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CFEAA-5931-45CD-ACCB-1A4D87DBA948}" type="datetime1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09618-FC35-4C32-AB9B-79444E81D18D}" type="datetime1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BE702-B79D-45A6-8228-339ADD583B8D}" type="datetime1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9701E-411A-4C01-8BDB-ADB77F054FF2}" type="datetime1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E8D25-B9C2-4922-9863-020C5DAE000C}" type="datetime1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73EE-B508-4C0D-84D5-89A1CDAF9A72}" type="datetime1">
              <a:rPr lang="en-US" smtClean="0"/>
              <a:t>7/15/2025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29F4-A264-4AA0-9E2B-490619AA2D32}" type="datetime1">
              <a:rPr lang="en-US" smtClean="0"/>
              <a:t>7/15/2025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E1A6F-C3F5-4EA5-A387-F30CDAC2D6A2}" type="datetime1">
              <a:rPr lang="en-US" smtClean="0"/>
              <a:t>7/15/2025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9891757" y="6356350"/>
            <a:ext cx="2133600" cy="365125"/>
          </a:xfrm>
        </p:spPr>
        <p:txBody>
          <a:bodyPr/>
          <a:lstStyle/>
          <a:p>
            <a:fld id="{876C3552-94E4-4036-AEC7-B56F853AD63C}" type="datetime1">
              <a:rPr lang="en-US" smtClean="0"/>
              <a:t>7/15/2025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606996" y="6356349"/>
            <a:ext cx="2895600" cy="365125"/>
          </a:xfrm>
        </p:spPr>
        <p:txBody>
          <a:bodyPr/>
          <a:lstStyle>
            <a:lvl1pPr algn="l">
              <a:defRPr sz="1600" b="1"/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390535"/>
            <a:ext cx="546930" cy="467466"/>
          </a:xfrm>
        </p:spPr>
        <p:txBody>
          <a:bodyPr/>
          <a:lstStyle>
            <a:lvl1pPr>
              <a:defRPr sz="1600" b="1">
                <a:solidFill>
                  <a:schemeClr val="bg1"/>
                </a:solidFill>
              </a:defRPr>
            </a:lvl1pPr>
          </a:lstStyle>
          <a:p>
            <a:pPr algn="l"/>
            <a:fld id="{C1FF6DA9-008F-8B48-92A6-B652298478BF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A81-291C-4711-A3C1-68CC8DD71BEA}" type="datetime1">
              <a:rPr lang="en-US" smtClean="0"/>
              <a:t>7/15/2025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EC97C-3A43-419F-B1F2-CB5CAC3C7BF6}" type="datetime1">
              <a:rPr lang="en-US" smtClean="0"/>
              <a:t>7/15/2025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613B0-26CB-4BE9-B9EB-48D40FB2B291}" type="datetime1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9999" y="1663845"/>
            <a:ext cx="1135394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6000" b="1">
                <a:solidFill>
                  <a:srgbClr val="AA8ED6"/>
                </a:solidFill>
              </a:defRPr>
            </a:pPr>
            <a:r>
              <a:rPr dirty="0" err="1"/>
              <a:t>DataCon</a:t>
            </a:r>
            <a:r>
              <a:rPr dirty="0"/>
              <a:t> 2025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2951430"/>
            <a:ext cx="121888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800">
                <a:solidFill>
                  <a:srgbClr val="FFFFFF"/>
                </a:solidFill>
              </a:defRPr>
            </a:pPr>
            <a:r>
              <a:rPr dirty="0" err="1"/>
              <a:t>Искусственный</a:t>
            </a:r>
            <a:r>
              <a:rPr dirty="0"/>
              <a:t> </a:t>
            </a:r>
            <a:r>
              <a:rPr dirty="0" err="1"/>
              <a:t>интеллект</a:t>
            </a:r>
            <a:r>
              <a:rPr dirty="0"/>
              <a:t> в </a:t>
            </a:r>
            <a:r>
              <a:rPr dirty="0" err="1"/>
              <a:t>разработке</a:t>
            </a:r>
            <a:r>
              <a:rPr dirty="0"/>
              <a:t> </a:t>
            </a:r>
            <a:r>
              <a:rPr dirty="0" err="1"/>
              <a:t>фармацевтических</a:t>
            </a:r>
            <a:r>
              <a:rPr dirty="0"/>
              <a:t> </a:t>
            </a:r>
            <a:r>
              <a:rPr dirty="0" err="1"/>
              <a:t>молекул</a:t>
            </a:r>
            <a:endParaRPr dirty="0"/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C21EFC26-66E5-B1F2-B998-5780803E4EEC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4" name="Picture 3" descr="e74dac52-a05e-4fb2-9a2a-eddc683106b2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1894DC2-1F14-9C08-967E-C4AD48B5C0B1}"/>
              </a:ext>
            </a:extLst>
          </p:cNvPr>
          <p:cNvSpPr txBox="1"/>
          <p:nvPr/>
        </p:nvSpPr>
        <p:spPr>
          <a:xfrm>
            <a:off x="9126909" y="6060320"/>
            <a:ext cx="27990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</a:rPr>
              <a:t>Команда: </a:t>
            </a:r>
            <a:r>
              <a:rPr lang="en-US" sz="3600" dirty="0">
                <a:solidFill>
                  <a:schemeClr val="bg1"/>
                </a:solidFill>
              </a:rPr>
              <a:t>VIV</a:t>
            </a:r>
            <a:endParaRPr lang="ru-RU" sz="3600" dirty="0">
              <a:solidFill>
                <a:schemeClr val="bg1"/>
              </a:solidFill>
            </a:endParaRPr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9DC46AE1-C440-53E9-A45A-E93814442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09FB78-FDA8-D070-E70E-E5ADDF8D3F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FC45DB4-7982-EAC1-AF25-CFE46E0584E4}"/>
              </a:ext>
            </a:extLst>
          </p:cNvPr>
          <p:cNvSpPr txBox="1"/>
          <p:nvPr/>
        </p:nvSpPr>
        <p:spPr>
          <a:xfrm>
            <a:off x="360000" y="360000"/>
            <a:ext cx="3576620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lang="ru-RU" dirty="0"/>
              <a:t>Мишень </a:t>
            </a:r>
            <a:r>
              <a:rPr lang="en-US" sz="4000" dirty="0" err="1"/>
              <a:t>BuChE</a:t>
            </a:r>
            <a:endParaRPr lang="ru-RU" sz="40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defRPr sz="4000" b="1">
                <a:solidFill>
                  <a:srgbClr val="AA8ED6"/>
                </a:solidFill>
              </a:defRPr>
            </a:pPr>
            <a:endParaRPr lang="en-US" sz="4000" b="1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2BA59F59-BA93-ECCF-21C8-DD2C515D74FD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355E5881-916B-1965-CE24-228FB8500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0D4E741E-B78D-0CAB-A6A7-CF250E200A0D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ACFA6C74-652C-CB3F-E1BD-CC2BC547738C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97E675F-FB27-663B-F65D-FECA42393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8066" y="6092035"/>
            <a:ext cx="631869" cy="635863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96ADF45-FE14-D190-406F-545DAB00D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13" name="Таблица 12">
            <a:extLst>
              <a:ext uri="{FF2B5EF4-FFF2-40B4-BE49-F238E27FC236}">
                <a16:creationId xmlns:a16="http://schemas.microsoft.com/office/drawing/2014/main" id="{31E670CE-0C15-46F1-4213-6512E03166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8538675"/>
              </p:ext>
            </p:extLst>
          </p:nvPr>
        </p:nvGraphicFramePr>
        <p:xfrm>
          <a:off x="457199" y="1427886"/>
          <a:ext cx="9075635" cy="164933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938954">
                  <a:extLst>
                    <a:ext uri="{9D8B030D-6E8A-4147-A177-3AD203B41FA5}">
                      <a16:colId xmlns:a16="http://schemas.microsoft.com/office/drawing/2014/main" val="46909570"/>
                    </a:ext>
                  </a:extLst>
                </a:gridCol>
                <a:gridCol w="1521232">
                  <a:extLst>
                    <a:ext uri="{9D8B030D-6E8A-4147-A177-3AD203B41FA5}">
                      <a16:colId xmlns:a16="http://schemas.microsoft.com/office/drawing/2014/main" val="583802402"/>
                    </a:ext>
                  </a:extLst>
                </a:gridCol>
                <a:gridCol w="2615449">
                  <a:extLst>
                    <a:ext uri="{9D8B030D-6E8A-4147-A177-3AD203B41FA5}">
                      <a16:colId xmlns:a16="http://schemas.microsoft.com/office/drawing/2014/main" val="2628816487"/>
                    </a:ext>
                  </a:extLst>
                </a:gridCol>
              </a:tblGrid>
              <a:tr h="412334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b="1" u="none" strike="noStrike" dirty="0">
                          <a:effectLst/>
                        </a:rPr>
                        <a:t>smiles</a:t>
                      </a:r>
                      <a:endParaRPr lang="en-US" sz="20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9FC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b="1" u="none" strike="noStrike">
                          <a:effectLst/>
                        </a:rPr>
                        <a:t>IC50_nM</a:t>
                      </a:r>
                      <a:endParaRPr lang="en-US" sz="20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9FC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b="1" u="none" strike="noStrike" dirty="0">
                          <a:effectLst/>
                        </a:rPr>
                        <a:t>pIC50</a:t>
                      </a:r>
                      <a:endParaRPr lang="en-US" sz="20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9F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4182724"/>
                  </a:ext>
                </a:extLst>
              </a:tr>
              <a:tr h="41233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l-PL">
                          <a:solidFill>
                            <a:schemeClr val="tx1"/>
                          </a:solidFill>
                        </a:rPr>
                        <a:t>CN(C)CCOC1=CC=C(C=C1)OC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ru-RU">
                          <a:solidFill>
                            <a:schemeClr val="tx1"/>
                          </a:solidFill>
                        </a:rPr>
                        <a:t>60.0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>
                          <a:solidFill>
                            <a:schemeClr val="tx1"/>
                          </a:solidFill>
                        </a:rPr>
                        <a:t>7.22184874961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3205304"/>
                  </a:ext>
                </a:extLst>
              </a:tr>
              <a:tr h="41233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BR">
                          <a:solidFill>
                            <a:schemeClr val="tx1"/>
                          </a:solidFill>
                        </a:rPr>
                        <a:t>C1=CC(=CC=C1N)C(=O)OCCN(C)C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ru-RU" dirty="0">
                          <a:solidFill>
                            <a:schemeClr val="tx1"/>
                          </a:solidFill>
                        </a:rPr>
                        <a:t>95.0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>
                          <a:solidFill>
                            <a:schemeClr val="tx1"/>
                          </a:solidFill>
                        </a:rPr>
                        <a:t>7.02227639506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57989"/>
                  </a:ext>
                </a:extLst>
              </a:tr>
              <a:tr h="41233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CCN(CC)CCOC1=CC=C(C=C1)O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ru-RU" dirty="0">
                          <a:solidFill>
                            <a:schemeClr val="tx1"/>
                          </a:solidFill>
                        </a:rPr>
                        <a:t>180.0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dirty="0">
                          <a:solidFill>
                            <a:schemeClr val="tx1"/>
                          </a:solidFill>
                        </a:rPr>
                        <a:t>6.74472749490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596009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460ACAF3-E7D4-1BEB-BE27-FE1AA428C2A3}"/>
              </a:ext>
            </a:extLst>
          </p:cNvPr>
          <p:cNvSpPr txBox="1"/>
          <p:nvPr/>
        </p:nvSpPr>
        <p:spPr>
          <a:xfrm>
            <a:off x="9767843" y="1929388"/>
            <a:ext cx="15803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Ligands</a:t>
            </a:r>
            <a:endParaRPr lang="ru-RU" sz="3600" dirty="0">
              <a:solidFill>
                <a:schemeClr val="bg1"/>
              </a:solidFill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395639D2-8ACE-12B8-41F4-29A4E49214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8310" y="3291985"/>
            <a:ext cx="5810365" cy="3435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241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6A792E8-4266-26CF-CE31-7C3379DB6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0C8236-6144-0ACC-0BD3-6A7683C63CDE}"/>
              </a:ext>
            </a:extLst>
          </p:cNvPr>
          <p:cNvSpPr txBox="1"/>
          <p:nvPr/>
        </p:nvSpPr>
        <p:spPr>
          <a:xfrm>
            <a:off x="360000" y="360000"/>
            <a:ext cx="3748527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lang="ru-RU" dirty="0"/>
              <a:t>Мишень </a:t>
            </a:r>
            <a:r>
              <a:rPr lang="en-US" sz="4000" dirty="0"/>
              <a:t>nAChR</a:t>
            </a:r>
            <a:r>
              <a:rPr lang="ru-RU" sz="4000" dirty="0"/>
              <a:t> </a:t>
            </a:r>
            <a:endParaRPr lang="ru-RU" sz="40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defRPr sz="4000" b="1">
                <a:solidFill>
                  <a:srgbClr val="AA8ED6"/>
                </a:solidFill>
              </a:defRPr>
            </a:pPr>
            <a:endParaRPr lang="en-US" sz="4000" b="1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10D1D93A-B51E-1403-507D-CB87246AEA28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9CC2ECA9-CDF3-2D9F-8ACC-3678B98EC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6A2D53E5-D7A6-24EF-C01E-D466B3571F9A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EDD2682B-9312-01A4-9093-C4BEF355D614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0750721-7EAF-5852-D38C-F7A56E7B3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8066" y="6092035"/>
            <a:ext cx="631869" cy="63586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7C77B17-8EC3-C751-1321-99F26B64E1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58066" y="6092795"/>
            <a:ext cx="636864" cy="635863"/>
          </a:xfrm>
          <a:prstGeom prst="rect">
            <a:avLst/>
          </a:prstGeom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5DBBAA3-B8FD-417D-5A1A-6710E5D30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15" name="Таблица 14">
            <a:extLst>
              <a:ext uri="{FF2B5EF4-FFF2-40B4-BE49-F238E27FC236}">
                <a16:creationId xmlns:a16="http://schemas.microsoft.com/office/drawing/2014/main" id="{6B083E85-9ADE-8A8E-C8EC-44412CD03A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7031006"/>
              </p:ext>
            </p:extLst>
          </p:nvPr>
        </p:nvGraphicFramePr>
        <p:xfrm>
          <a:off x="457199" y="1427886"/>
          <a:ext cx="9075635" cy="164933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938954">
                  <a:extLst>
                    <a:ext uri="{9D8B030D-6E8A-4147-A177-3AD203B41FA5}">
                      <a16:colId xmlns:a16="http://schemas.microsoft.com/office/drawing/2014/main" val="46909570"/>
                    </a:ext>
                  </a:extLst>
                </a:gridCol>
                <a:gridCol w="1521232">
                  <a:extLst>
                    <a:ext uri="{9D8B030D-6E8A-4147-A177-3AD203B41FA5}">
                      <a16:colId xmlns:a16="http://schemas.microsoft.com/office/drawing/2014/main" val="583802402"/>
                    </a:ext>
                  </a:extLst>
                </a:gridCol>
                <a:gridCol w="2615449">
                  <a:extLst>
                    <a:ext uri="{9D8B030D-6E8A-4147-A177-3AD203B41FA5}">
                      <a16:colId xmlns:a16="http://schemas.microsoft.com/office/drawing/2014/main" val="2628816487"/>
                    </a:ext>
                  </a:extLst>
                </a:gridCol>
              </a:tblGrid>
              <a:tr h="412334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b="1" u="none" strike="noStrike" dirty="0">
                          <a:effectLst/>
                        </a:rPr>
                        <a:t>smiles</a:t>
                      </a:r>
                      <a:endParaRPr lang="en-US" sz="20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9FC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fontAlgn="b" latinLnBrk="0" hangingPunct="1">
                        <a:buNone/>
                      </a:pPr>
                      <a:r>
                        <a:rPr lang="en-US" sz="2000" b="1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Ki_nM</a:t>
                      </a:r>
                      <a:endParaRPr lang="en-US" sz="20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9FC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b="1" u="none" strike="noStrike" dirty="0" err="1">
                          <a:effectLst/>
                        </a:rPr>
                        <a:t>pKi</a:t>
                      </a:r>
                      <a:endParaRPr lang="en-US" sz="20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9F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4182724"/>
                  </a:ext>
                </a:extLst>
              </a:tr>
              <a:tr h="41233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2000" dirty="0"/>
                        <a:t>CCN(CC)CCCN=C1C=CC=CC1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 dirty="0"/>
                        <a:t>150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/>
                        <a:t>6.82390874094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3205304"/>
                  </a:ext>
                </a:extLst>
              </a:tr>
              <a:tr h="41233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l-PL" sz="2000" dirty="0"/>
                        <a:t>CN(C)C1=CC=C(C=C1)OC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/>
                        <a:t>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 dirty="0"/>
                        <a:t>7.30102999566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57989"/>
                  </a:ext>
                </a:extLst>
              </a:tr>
              <a:tr h="41233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dirty="0"/>
                        <a:t>COC1=CC=CC=C1CN(CC)C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 dirty="0"/>
                        <a:t>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 dirty="0"/>
                        <a:t>7.69897000433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596009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9E377C0E-E25D-067E-8D9B-C6EBCAD6D01D}"/>
              </a:ext>
            </a:extLst>
          </p:cNvPr>
          <p:cNvSpPr txBox="1"/>
          <p:nvPr/>
        </p:nvSpPr>
        <p:spPr>
          <a:xfrm>
            <a:off x="9767843" y="1960166"/>
            <a:ext cx="61358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Ligands</a:t>
            </a:r>
            <a:endParaRPr lang="ru-RU" sz="3200" dirty="0">
              <a:solidFill>
                <a:schemeClr val="bg1"/>
              </a:solidFill>
            </a:endParaRP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1ABB08F0-E770-0806-F815-133F81916F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4263" y="3326449"/>
            <a:ext cx="5515745" cy="3234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842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0000" y="360000"/>
            <a:ext cx="4539897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lang="ru-RU" dirty="0"/>
              <a:t>Генерация молекул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360000" y="1800000"/>
            <a:ext cx="8640000" cy="36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(здесь будет текст)</a:t>
            </a: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D86E714E-A376-DB1A-8482-F50EBB3F0D38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1C20E5C5-34B5-A39C-8D99-7F51DA5A4F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2888AF73-0DCD-C228-40F5-939A16FFA7E8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620380C1-BB9F-35EE-5392-F395430B7AD9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8D9306ED-BDCB-551E-F227-CAA2A7E9B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12</a:t>
            </a:fld>
            <a:endParaRPr lang="en-US"/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F3CBB6D-8E15-5426-1466-B110DE64DF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94951"/>
            <a:ext cx="12188825" cy="121888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31D219-8907-A72A-4162-5AD01EDC5E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ECAC54-7C9D-B8AC-DDBE-0F1613335BD5}"/>
              </a:ext>
            </a:extLst>
          </p:cNvPr>
          <p:cNvSpPr txBox="1"/>
          <p:nvPr/>
        </p:nvSpPr>
        <p:spPr>
          <a:xfrm>
            <a:off x="360000" y="360000"/>
            <a:ext cx="4310283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lang="ru-RU" dirty="0"/>
              <a:t>Отбор кандидатов</a:t>
            </a:r>
            <a:endParaRPr dirty="0"/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782D8CE4-9541-7A69-07F2-110190E98317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623B43AA-9E86-4BCF-283B-79BBE1D5E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01A4AC59-5330-C89D-CAF7-F3D59A1C56CA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1A3ED018-CEE2-AFAF-0F7C-FAA369752222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532913C-CC01-9002-C928-9ECA6AD69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8397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CDE8D3E-E2FA-5B5A-FC03-B051B4EF6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659EC8-7A80-0738-87E5-E70FBAEB835F}"/>
              </a:ext>
            </a:extLst>
          </p:cNvPr>
          <p:cNvSpPr txBox="1"/>
          <p:nvPr/>
        </p:nvSpPr>
        <p:spPr>
          <a:xfrm>
            <a:off x="360000" y="360000"/>
            <a:ext cx="2677336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dirty="0" err="1"/>
              <a:t>Результаты</a:t>
            </a:r>
            <a:endParaRPr dirty="0"/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8C410174-DC01-3150-962F-5BB694A3AC41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2242AFB6-A727-DD4B-10D5-8FA620E15D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E71ECE88-03C7-590C-49C9-439F37AB131A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C5CA19DF-E60C-A4C1-7541-2202D72B5913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B7A0C05-243F-6A90-D27E-CFF1E1CCA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0534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0000" y="360000"/>
            <a:ext cx="2016962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dirty="0" err="1"/>
              <a:t>Выводы</a:t>
            </a:r>
            <a:endParaRPr dirty="0"/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0668963B-2841-9D44-1049-A64DFE5C8C63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46B1C729-3FD1-CDAE-7A33-DB57E1E87A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0529D628-9408-0DC5-8204-FC254C6A8429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C070D469-5B3A-8D4B-E12C-E818855AE4DF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0BA64F77-56A2-8E1A-E655-96497E861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15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0000" y="360000"/>
            <a:ext cx="5514523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lang="ru-RU" dirty="0"/>
              <a:t>Знакомство с командой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457199" y="4539990"/>
            <a:ext cx="270748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rPr lang="en-US" b="1" dirty="0"/>
              <a:t>V=Vera</a:t>
            </a:r>
            <a:br>
              <a:rPr lang="en-US" dirty="0"/>
            </a:br>
            <a:r>
              <a:rPr lang="ru-RU" dirty="0"/>
              <a:t>Терентьева Вера, отвечает за МЛ в команде</a:t>
            </a:r>
            <a:endParaRPr dirty="0"/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EBE8FDF9-0F1D-E292-C69D-D6C9F066ABE9}"/>
              </a:ext>
            </a:extLst>
          </p:cNvPr>
          <p:cNvGrpSpPr/>
          <p:nvPr/>
        </p:nvGrpSpPr>
        <p:grpSpPr>
          <a:xfrm>
            <a:off x="-1" y="0"/>
            <a:ext cx="12188825" cy="6858000"/>
            <a:chOff x="-1" y="0"/>
            <a:chExt cx="12188825" cy="6858000"/>
          </a:xfrm>
        </p:grpSpPr>
        <p:sp>
          <p:nvSpPr>
            <p:cNvPr id="7" name="Right Triangle 6"/>
            <p:cNvSpPr/>
            <p:nvPr/>
          </p:nvSpPr>
          <p:spPr>
            <a:xfrm>
              <a:off x="-1" y="5943600"/>
              <a:ext cx="914400" cy="914400"/>
            </a:xfrm>
            <a:prstGeom prst="rtTriangle">
              <a:avLst/>
            </a:prstGeom>
            <a:solidFill>
              <a:srgbClr val="6F98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24068208-231B-493C-AF2B-64DD4EC7B676}"/>
                </a:ext>
              </a:extLst>
            </p:cNvPr>
            <p:cNvGrpSpPr/>
            <p:nvPr/>
          </p:nvGrpSpPr>
          <p:grpSpPr>
            <a:xfrm>
              <a:off x="-1" y="0"/>
              <a:ext cx="12188825" cy="1358185"/>
              <a:chOff x="-1" y="0"/>
              <a:chExt cx="12188825" cy="1358185"/>
            </a:xfrm>
          </p:grpSpPr>
          <p:pic>
            <p:nvPicPr>
              <p:cNvPr id="9" name="Picture 3" descr="e74dac52-a05e-4fb2-9a2a-eddc683106b2.png">
                <a:extLst>
                  <a:ext uri="{FF2B5EF4-FFF2-40B4-BE49-F238E27FC236}">
                    <a16:creationId xmlns:a16="http://schemas.microsoft.com/office/drawing/2014/main" id="{B40217AA-A3F8-D105-416F-58C643B0AF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0899320" y="260905"/>
                <a:ext cx="1289504" cy="1097280"/>
              </a:xfrm>
              <a:prstGeom prst="rect">
                <a:avLst/>
              </a:prstGeom>
            </p:spPr>
          </p:pic>
          <p:sp>
            <p:nvSpPr>
              <p:cNvPr id="10" name="Rectangle 5">
                <a:extLst>
                  <a:ext uri="{FF2B5EF4-FFF2-40B4-BE49-F238E27FC236}">
                    <a16:creationId xmlns:a16="http://schemas.microsoft.com/office/drawing/2014/main" id="{BD186EB7-354E-AD05-FBFA-8872DD3E1E1A}"/>
                  </a:ext>
                </a:extLst>
              </p:cNvPr>
              <p:cNvSpPr/>
              <p:nvPr/>
            </p:nvSpPr>
            <p:spPr>
              <a:xfrm>
                <a:off x="-1" y="0"/>
                <a:ext cx="12188825" cy="365760"/>
              </a:xfrm>
              <a:prstGeom prst="rect">
                <a:avLst/>
              </a:prstGeom>
              <a:solidFill>
                <a:srgbClr val="AA8ED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158FD34B-90EF-AF75-A149-0087CFE4E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</a:t>
            </a:fld>
            <a:endParaRPr lang="en-US"/>
          </a:p>
        </p:txBody>
      </p:sp>
      <p:pic>
        <p:nvPicPr>
          <p:cNvPr id="16" name="Рисунок 15" descr="Изображение выглядит как мультфильм, графическая вставка, Анимация, Мультфильм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AB92AFCF-5B88-7740-9C32-C10DA7AC1B2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1F2345"/>
              </a:clrFrom>
              <a:clrTo>
                <a:srgbClr val="1F234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857987" y="1817481"/>
            <a:ext cx="2674397" cy="2674397"/>
          </a:xfrm>
          <a:prstGeom prst="rect">
            <a:avLst/>
          </a:prstGeom>
        </p:spPr>
      </p:pic>
      <p:pic>
        <p:nvPicPr>
          <p:cNvPr id="20" name="Рисунок 19" descr="Изображение выглядит как пиксель, мультфильм, снимок экран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AB1E20C7-4EAA-B98A-E1E5-E8D08034921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201E29"/>
              </a:clrFrom>
              <a:clrTo>
                <a:srgbClr val="201E29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0288" y="1817481"/>
            <a:ext cx="2674398" cy="267439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A6B3CC2-E9D0-56F4-65D1-7C69DB0270F5}"/>
              </a:ext>
            </a:extLst>
          </p:cNvPr>
          <p:cNvSpPr txBox="1"/>
          <p:nvPr/>
        </p:nvSpPr>
        <p:spPr>
          <a:xfrm>
            <a:off x="3857987" y="4539990"/>
            <a:ext cx="270748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rPr lang="en-US" b="1" dirty="0"/>
              <a:t>I=Iuliia</a:t>
            </a:r>
            <a:br>
              <a:rPr lang="en-US" dirty="0"/>
            </a:br>
            <a:r>
              <a:rPr lang="ru-RU" dirty="0"/>
              <a:t>Писарева Юлия, отвечает за Химию в команде</a:t>
            </a:r>
            <a:endParaRPr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CD93461-7E6B-F9A7-F841-481CAEE337F4}"/>
              </a:ext>
            </a:extLst>
          </p:cNvPr>
          <p:cNvSpPr txBox="1"/>
          <p:nvPr/>
        </p:nvSpPr>
        <p:spPr>
          <a:xfrm>
            <a:off x="7192595" y="4539990"/>
            <a:ext cx="328454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rPr lang="en-US" b="1" dirty="0"/>
              <a:t>V=</a:t>
            </a:r>
            <a:r>
              <a:rPr lang="en-US" b="1" dirty="0" err="1"/>
              <a:t>Victoriia</a:t>
            </a:r>
            <a:br>
              <a:rPr lang="en-US" dirty="0"/>
            </a:br>
            <a:r>
              <a:rPr lang="ru-RU" dirty="0"/>
              <a:t>Ладыгина Виктория, отвечает за МЛ в команде, </a:t>
            </a:r>
            <a:br>
              <a:rPr lang="ru-RU" dirty="0"/>
            </a:br>
            <a:r>
              <a:rPr lang="ru-RU" dirty="0"/>
              <a:t>лучший МЛ специалист</a:t>
            </a:r>
            <a:endParaRPr dirty="0"/>
          </a:p>
        </p:txBody>
      </p:sp>
      <p:pic>
        <p:nvPicPr>
          <p:cNvPr id="26" name="Рисунок 25" descr="Изображение выглядит как пиксель, снимок экран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8851D6FE-6CB6-9773-F248-FCFC59A4EBA4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222333"/>
              </a:clrFrom>
              <a:clrTo>
                <a:srgbClr val="222333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25685" y="1817480"/>
            <a:ext cx="2674397" cy="267439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0000" y="360000"/>
            <a:ext cx="1739579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dirty="0" err="1"/>
              <a:t>Задача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457199" y="1498921"/>
            <a:ext cx="11515918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rPr lang="ru-RU" sz="2800" dirty="0"/>
              <a:t>1. Выбор мишени</a:t>
            </a:r>
          </a:p>
          <a:p>
            <a:pPr>
              <a:defRPr sz="2400">
                <a:solidFill>
                  <a:srgbClr val="FFFFFF"/>
                </a:solidFill>
              </a:defRPr>
            </a:pPr>
            <a:r>
              <a:rPr lang="ru-RU" sz="2800" dirty="0"/>
              <a:t>2. Подготовка данных</a:t>
            </a:r>
          </a:p>
          <a:p>
            <a:r>
              <a:rPr lang="ru-RU" dirty="0">
                <a:solidFill>
                  <a:schemeClr val="bg1"/>
                </a:solidFill>
              </a:rPr>
              <a:t>	1. Сбор датасета </a:t>
            </a:r>
          </a:p>
          <a:p>
            <a:r>
              <a:rPr lang="ru-RU" dirty="0">
                <a:solidFill>
                  <a:schemeClr val="bg1"/>
                </a:solidFill>
              </a:rPr>
              <a:t>	2. Обработка датасета</a:t>
            </a:r>
          </a:p>
          <a:p>
            <a:r>
              <a:rPr lang="ru-RU" dirty="0">
                <a:solidFill>
                  <a:schemeClr val="bg1"/>
                </a:solidFill>
              </a:rPr>
              <a:t>	3. Представление молекулы в виде каких-либо дескрипторов</a:t>
            </a:r>
          </a:p>
          <a:p>
            <a:r>
              <a:rPr lang="ru-RU" sz="2800" dirty="0">
                <a:solidFill>
                  <a:srgbClr val="FFFFFF"/>
                </a:solidFill>
              </a:rPr>
              <a:t>3. Обучение модели</a:t>
            </a:r>
          </a:p>
          <a:p>
            <a:r>
              <a:rPr lang="ru-RU" dirty="0">
                <a:solidFill>
                  <a:schemeClr val="bg1"/>
                </a:solidFill>
              </a:rPr>
              <a:t>	1. Метрики на тренировочной и тестовой выборках</a:t>
            </a:r>
          </a:p>
          <a:p>
            <a:r>
              <a:rPr lang="ru-RU" dirty="0">
                <a:solidFill>
                  <a:schemeClr val="bg1"/>
                </a:solidFill>
              </a:rPr>
              <a:t>	2. Интерпретация результатов</a:t>
            </a:r>
          </a:p>
          <a:p>
            <a:pPr>
              <a:defRPr sz="2400">
                <a:solidFill>
                  <a:srgbClr val="FFFFFF"/>
                </a:solidFill>
              </a:defRPr>
            </a:pPr>
            <a:r>
              <a:rPr lang="ru-RU" sz="2800" dirty="0">
                <a:solidFill>
                  <a:srgbClr val="FFFFFF"/>
                </a:solidFill>
              </a:rPr>
              <a:t>4. Генерация молекул</a:t>
            </a:r>
          </a:p>
          <a:p>
            <a:pPr>
              <a:defRPr sz="2400">
                <a:solidFill>
                  <a:srgbClr val="FFFFFF"/>
                </a:solidFill>
              </a:defRPr>
            </a:pPr>
            <a:r>
              <a:rPr lang="ru-RU" sz="2800" dirty="0">
                <a:solidFill>
                  <a:srgbClr val="FFFFFF"/>
                </a:solidFill>
              </a:rPr>
              <a:t>5. Отбор кандидатов</a:t>
            </a:r>
            <a:endParaRPr sz="2800" dirty="0">
              <a:solidFill>
                <a:srgbClr val="FFFFFF"/>
              </a:solidFill>
            </a:endParaRP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D05C17A0-F848-A4C8-9CC6-22375110E01A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BD097729-369B-CD81-7631-5C4B375C3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785055C0-EBF6-F819-632D-93DFDB5AC039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05445BEE-A4BA-93C7-B537-04D83BDC8ED2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FC4B00E1-377B-F44F-A3C2-BB4EF6C1E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345" y="5181366"/>
            <a:ext cx="10269383" cy="1676634"/>
          </a:xfrm>
          <a:prstGeom prst="rect">
            <a:avLst/>
          </a:prstGeom>
        </p:spPr>
      </p:pic>
      <p:pic>
        <p:nvPicPr>
          <p:cNvPr id="2050" name="Picture 2" descr="МРТ при болезни Альцгеймера | Центр МРТ «Ами»">
            <a:extLst>
              <a:ext uri="{FF2B5EF4-FFF2-40B4-BE49-F238E27FC236}">
                <a16:creationId xmlns:a16="http://schemas.microsoft.com/office/drawing/2014/main" id="{8515393C-A663-9337-7947-471030058B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030303"/>
              </a:clrFrom>
              <a:clrTo>
                <a:srgbClr val="03030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261" y="1789220"/>
            <a:ext cx="4100492" cy="29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03D1295B-9A9E-F72E-A89D-CF9CFDC82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0000" y="360000"/>
            <a:ext cx="5276509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lang="ru-RU" dirty="0"/>
              <a:t>Нахождение </a:t>
            </a:r>
            <a:r>
              <a:rPr lang="ru-RU" dirty="0" err="1"/>
              <a:t>мишений</a:t>
            </a:r>
            <a:endParaRPr dirty="0"/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954D8408-3DB7-3090-96BD-F685B8175C54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65AC8497-8AE1-42D0-0F48-3801FF72D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9F4BF859-7E38-5D91-D82B-253B166A35F1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87C0F382-B9F6-74D4-9105-E75EE97BCD30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dirty="0"/>
          </a:p>
        </p:txBody>
      </p:sp>
      <p:graphicFrame>
        <p:nvGraphicFramePr>
          <p:cNvPr id="14" name="Таблица 13">
            <a:extLst>
              <a:ext uri="{FF2B5EF4-FFF2-40B4-BE49-F238E27FC236}">
                <a16:creationId xmlns:a16="http://schemas.microsoft.com/office/drawing/2014/main" id="{5C33261A-2AA1-FE00-9627-2AAB16CB2C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2919909"/>
              </p:ext>
            </p:extLst>
          </p:nvPr>
        </p:nvGraphicFramePr>
        <p:xfrm>
          <a:off x="413886" y="1675674"/>
          <a:ext cx="10939112" cy="424073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47907">
                  <a:extLst>
                    <a:ext uri="{9D8B030D-6E8A-4147-A177-3AD203B41FA5}">
                      <a16:colId xmlns:a16="http://schemas.microsoft.com/office/drawing/2014/main" val="2103803638"/>
                    </a:ext>
                  </a:extLst>
                </a:gridCol>
                <a:gridCol w="6083213">
                  <a:extLst>
                    <a:ext uri="{9D8B030D-6E8A-4147-A177-3AD203B41FA5}">
                      <a16:colId xmlns:a16="http://schemas.microsoft.com/office/drawing/2014/main" val="4234954825"/>
                    </a:ext>
                  </a:extLst>
                </a:gridCol>
                <a:gridCol w="2507992">
                  <a:extLst>
                    <a:ext uri="{9D8B030D-6E8A-4147-A177-3AD203B41FA5}">
                      <a16:colId xmlns:a16="http://schemas.microsoft.com/office/drawing/2014/main" val="3863872979"/>
                    </a:ext>
                  </a:extLst>
                </a:gridCol>
              </a:tblGrid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b="1" u="none" strike="noStrike" dirty="0">
                          <a:effectLst/>
                        </a:rPr>
                        <a:t>Молекула</a:t>
                      </a:r>
                      <a:endParaRPr lang="ru-RU" sz="14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998F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b="1" u="none" strike="noStrike">
                          <a:effectLst/>
                        </a:rPr>
                        <a:t>Механизм действия</a:t>
                      </a:r>
                      <a:endParaRPr lang="ru-RU" sz="14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998F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b="1" u="none" strike="noStrike" dirty="0">
                          <a:effectLst/>
                        </a:rPr>
                        <a:t>Статус</a:t>
                      </a:r>
                      <a:endParaRPr lang="ru-RU" sz="14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99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0240583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1" u="none" strike="noStrike" dirty="0">
                          <a:effectLst/>
                        </a:rPr>
                        <a:t>Donepezil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b="1" u="none" strike="noStrike">
                          <a:effectLst/>
                        </a:rPr>
                        <a:t>Ингибитор ацетилхолинэстеразы (</a:t>
                      </a:r>
                      <a:r>
                        <a:rPr lang="en-US" sz="1400" b="1" u="none" strike="noStrike">
                          <a:effectLst/>
                        </a:rPr>
                        <a:t>AChE)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b="1" u="none" strike="noStrike" dirty="0">
                          <a:effectLst/>
                        </a:rPr>
                        <a:t>Одобрен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640951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1" u="none" strike="noStrike">
                          <a:effectLst/>
                        </a:rPr>
                        <a:t>Memantine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b="1" u="none" strike="noStrike">
                          <a:effectLst/>
                        </a:rPr>
                        <a:t>Антагонист </a:t>
                      </a:r>
                      <a:r>
                        <a:rPr lang="en-US" sz="1400" b="1" u="none" strike="noStrike">
                          <a:effectLst/>
                        </a:rPr>
                        <a:t>NMDA-</a:t>
                      </a:r>
                      <a:r>
                        <a:rPr lang="ru-RU" sz="1400" b="1" u="none" strike="noStrike">
                          <a:effectLst/>
                        </a:rPr>
                        <a:t>рецепторов</a:t>
                      </a:r>
                      <a:endParaRPr lang="ru-RU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b="1" u="none" strike="noStrike">
                          <a:effectLst/>
                        </a:rPr>
                        <a:t>Одобрен</a:t>
                      </a:r>
                      <a:endParaRPr lang="ru-RU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4211294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1" u="none" strike="noStrike" dirty="0">
                          <a:effectLst/>
                        </a:rPr>
                        <a:t>Rivastigmine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b="1" u="none" strike="noStrike" dirty="0">
                          <a:effectLst/>
                        </a:rPr>
                        <a:t>Ингибитор </a:t>
                      </a:r>
                      <a:r>
                        <a:rPr lang="ru-RU" sz="1400" b="1" u="none" strike="noStrike" dirty="0" err="1">
                          <a:effectLst/>
                        </a:rPr>
                        <a:t>AChE</a:t>
                      </a:r>
                      <a:r>
                        <a:rPr lang="ru-RU" sz="1400" b="1" u="none" strike="noStrike" dirty="0">
                          <a:effectLst/>
                        </a:rPr>
                        <a:t> и </a:t>
                      </a:r>
                      <a:r>
                        <a:rPr lang="ru-RU" sz="1400" b="1" u="none" strike="noStrike" dirty="0" err="1">
                          <a:effectLst/>
                        </a:rPr>
                        <a:t>BuChE</a:t>
                      </a:r>
                      <a:r>
                        <a:rPr lang="ru-RU" sz="1400" b="1" u="none" strike="noStrike" dirty="0">
                          <a:effectLst/>
                        </a:rPr>
                        <a:t> (необратимый)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b="1" u="none" strike="noStrike">
                          <a:effectLst/>
                        </a:rPr>
                        <a:t>Одобрен</a:t>
                      </a:r>
                      <a:endParaRPr lang="ru-RU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3691011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1" u="none" strike="noStrike">
                          <a:effectLst/>
                        </a:rPr>
                        <a:t>Galantamine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b="1" u="none" strike="noStrike" dirty="0">
                          <a:effectLst/>
                        </a:rPr>
                        <a:t>Ингибитор </a:t>
                      </a:r>
                      <a:r>
                        <a:rPr lang="en-US" sz="1400" b="1" u="none" strike="noStrike" dirty="0" err="1">
                          <a:effectLst/>
                        </a:rPr>
                        <a:t>AChE</a:t>
                      </a:r>
                      <a:r>
                        <a:rPr lang="en-US" sz="1400" b="1" u="none" strike="noStrike" dirty="0">
                          <a:effectLst/>
                        </a:rPr>
                        <a:t> (</a:t>
                      </a:r>
                      <a:r>
                        <a:rPr lang="ru-RU" sz="1400" b="1" u="none" strike="noStrike" dirty="0">
                          <a:effectLst/>
                        </a:rPr>
                        <a:t>обратимый, конкурентный)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b="1" u="none" strike="noStrike" dirty="0">
                          <a:effectLst/>
                        </a:rPr>
                        <a:t>Одобрен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5618321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 dirty="0">
                          <a:effectLst/>
                        </a:rPr>
                        <a:t>BACE1 inhibitors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Ингибируют β-секретазу, снижают образование Aβ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В исследовании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2162868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>
                          <a:effectLst/>
                        </a:rPr>
                        <a:t>MAPTRx (BIIB080)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 dirty="0">
                          <a:effectLst/>
                        </a:rPr>
                        <a:t>ASO, </a:t>
                      </a:r>
                      <a:r>
                        <a:rPr lang="ru-RU" sz="1400" u="none" strike="noStrike" dirty="0">
                          <a:effectLst/>
                        </a:rPr>
                        <a:t>снижает уровень тау-мРНК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Фаза 1</a:t>
                      </a:r>
                      <a:r>
                        <a:rPr lang="en-US" sz="1400" u="none" strike="noStrike">
                          <a:effectLst/>
                        </a:rPr>
                        <a:t>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0299971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 dirty="0" err="1">
                          <a:effectLst/>
                        </a:rPr>
                        <a:t>Edaravone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Антиоксидант, нейтрализует ROS и RNS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Одобрен для ALS (не для AD)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830179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 dirty="0">
                          <a:effectLst/>
                        </a:rPr>
                        <a:t>TEJ-1704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Пролекарство </a:t>
                      </a:r>
                      <a:r>
                        <a:rPr lang="en-US" sz="1400" u="none" strike="noStrike">
                          <a:effectLst/>
                        </a:rPr>
                        <a:t>Edaravone, </a:t>
                      </a:r>
                      <a:r>
                        <a:rPr lang="ru-RU" sz="1400" u="none" strike="noStrike">
                          <a:effectLst/>
                        </a:rPr>
                        <a:t>улучшенная биодоступность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В разработке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3332106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>
                          <a:effectLst/>
                        </a:rPr>
                        <a:t>Riluzole–Rasagiline </a:t>
                      </a:r>
                      <a:r>
                        <a:rPr lang="ru-RU" sz="1400" u="none" strike="noStrike">
                          <a:effectLst/>
                        </a:rPr>
                        <a:t>гибриды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Мультитаргетное воздействие: глутаматная нейротоксичность + MAO-B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В исследовании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7130995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 dirty="0" err="1">
                          <a:effectLst/>
                        </a:rPr>
                        <a:t>Riluzole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Модуляция глутаматной передачи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Одобрен для </a:t>
                      </a:r>
                      <a:r>
                        <a:rPr lang="en-US" sz="1400" u="none" strike="noStrike">
                          <a:effectLst/>
                        </a:rPr>
                        <a:t>ALS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5807979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 dirty="0">
                          <a:effectLst/>
                        </a:rPr>
                        <a:t>Resveratrol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Антиоксидант, полифенол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В клинических испытаниях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6253476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 dirty="0" err="1">
                          <a:effectLst/>
                        </a:rPr>
                        <a:t>Tofersen</a:t>
                      </a:r>
                      <a:r>
                        <a:rPr lang="en-US" sz="1400" u="none" strike="noStrike" dirty="0">
                          <a:effectLst/>
                        </a:rPr>
                        <a:t> (BIIB067, </a:t>
                      </a:r>
                      <a:r>
                        <a:rPr lang="en-US" sz="1400" u="none" strike="noStrike" dirty="0" err="1">
                          <a:effectLst/>
                        </a:rPr>
                        <a:t>Qalsody</a:t>
                      </a:r>
                      <a:r>
                        <a:rPr lang="en-US" sz="1400" u="none" strike="noStrike" dirty="0">
                          <a:effectLst/>
                        </a:rPr>
                        <a:t>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ASO, снижает экспрессию SOD1 мРНК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Одобрен для </a:t>
                      </a:r>
                      <a:r>
                        <a:rPr lang="en-US" sz="1400" u="none" strike="noStrike">
                          <a:effectLst/>
                        </a:rPr>
                        <a:t>ALS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3848934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>
                          <a:effectLst/>
                        </a:rPr>
                        <a:t>Rasagiline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Ингибитор </a:t>
                      </a:r>
                      <a:r>
                        <a:rPr lang="en-US" sz="1400" u="none" strike="noStrike">
                          <a:effectLst/>
                        </a:rPr>
                        <a:t>MAO-B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Одобрен для </a:t>
                      </a:r>
                      <a:r>
                        <a:rPr lang="en-US" sz="1400" u="none" strike="noStrike">
                          <a:effectLst/>
                        </a:rPr>
                        <a:t>PD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3624756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>
                          <a:effectLst/>
                        </a:rPr>
                        <a:t>Melevodopa (Levomet)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Пролекарство </a:t>
                      </a:r>
                      <a:r>
                        <a:rPr lang="en-US" sz="1400" u="none" strike="noStrike">
                          <a:effectLst/>
                        </a:rPr>
                        <a:t>Levodopa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Одобрен для </a:t>
                      </a:r>
                      <a:r>
                        <a:rPr lang="en-US" sz="1400" u="none" strike="noStrike">
                          <a:effectLst/>
                        </a:rPr>
                        <a:t>PD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3556396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>
                          <a:effectLst/>
                        </a:rPr>
                        <a:t>Levodopa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Прекурсор дофамина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 dirty="0">
                          <a:effectLst/>
                        </a:rPr>
                        <a:t>Одобрен для </a:t>
                      </a:r>
                      <a:r>
                        <a:rPr lang="en-US" sz="1400" u="none" strike="noStrike" dirty="0">
                          <a:effectLst/>
                        </a:rPr>
                        <a:t>PD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8733648"/>
                  </a:ext>
                </a:extLst>
              </a:tr>
            </a:tbl>
          </a:graphicData>
        </a:graphic>
      </p:graphicFrame>
      <p:sp>
        <p:nvSpPr>
          <p:cNvPr id="15" name="Номер слайда 14">
            <a:extLst>
              <a:ext uri="{FF2B5EF4-FFF2-40B4-BE49-F238E27FC236}">
                <a16:creationId xmlns:a16="http://schemas.microsoft.com/office/drawing/2014/main" id="{54538794-8EC7-822E-2A2B-0ED39C3B1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C2D765-5D77-ED48-D8F9-D61A8CF458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D23EB5-B9E7-6B24-1798-B51A67CCBA79}"/>
              </a:ext>
            </a:extLst>
          </p:cNvPr>
          <p:cNvSpPr txBox="1"/>
          <p:nvPr/>
        </p:nvSpPr>
        <p:spPr>
          <a:xfrm>
            <a:off x="360000" y="360000"/>
            <a:ext cx="5276509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lang="ru-RU" dirty="0"/>
              <a:t>Нахождение </a:t>
            </a:r>
            <a:r>
              <a:rPr lang="ru-RU" dirty="0" err="1"/>
              <a:t>мишений</a:t>
            </a:r>
            <a:endParaRPr dirty="0"/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EFEE6DF2-AD1D-AA67-FF7E-54E8249FEF37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B132A91B-B9C7-E3D4-362C-9B38A28CCB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0B23A6BB-D504-4D16-1D34-138C90996D64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7E998A12-022F-5762-A35A-090012E7F024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9A9FE01A-D8E9-74C5-C6F4-CFAAE20B2A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1848202"/>
              </p:ext>
            </p:extLst>
          </p:nvPr>
        </p:nvGraphicFramePr>
        <p:xfrm>
          <a:off x="519113" y="2655092"/>
          <a:ext cx="10872787" cy="154781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209743">
                  <a:extLst>
                    <a:ext uri="{9D8B030D-6E8A-4147-A177-3AD203B41FA5}">
                      <a16:colId xmlns:a16="http://schemas.microsoft.com/office/drawing/2014/main" val="2756272879"/>
                    </a:ext>
                  </a:extLst>
                </a:gridCol>
                <a:gridCol w="2767195">
                  <a:extLst>
                    <a:ext uri="{9D8B030D-6E8A-4147-A177-3AD203B41FA5}">
                      <a16:colId xmlns:a16="http://schemas.microsoft.com/office/drawing/2014/main" val="1257245572"/>
                    </a:ext>
                  </a:extLst>
                </a:gridCol>
                <a:gridCol w="4895849">
                  <a:extLst>
                    <a:ext uri="{9D8B030D-6E8A-4147-A177-3AD203B41FA5}">
                      <a16:colId xmlns:a16="http://schemas.microsoft.com/office/drawing/2014/main" val="1829381419"/>
                    </a:ext>
                  </a:extLst>
                </a:gridCol>
              </a:tblGrid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2000" b="1" u="none" strike="noStrike" dirty="0">
                          <a:effectLst/>
                        </a:rPr>
                        <a:t>Молекула</a:t>
                      </a:r>
                      <a:endParaRPr lang="ru-RU" sz="20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998F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2000" b="1" u="none" strike="noStrike" dirty="0">
                          <a:effectLst/>
                        </a:rPr>
                        <a:t>Мишень</a:t>
                      </a:r>
                      <a:endParaRPr lang="ru-RU" sz="20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998F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2000" b="1" u="none" strike="noStrike" dirty="0">
                          <a:effectLst/>
                        </a:rPr>
                        <a:t>База данных</a:t>
                      </a:r>
                      <a:endParaRPr lang="ru-RU" sz="20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99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3752720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b="1" u="none" strike="noStrike" dirty="0">
                          <a:effectLst/>
                        </a:rPr>
                        <a:t>Donepezil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dirty="0" err="1"/>
                        <a:t>AChE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dirty="0" err="1"/>
                        <a:t>ChEMBL</a:t>
                      </a:r>
                      <a:r>
                        <a:rPr lang="en-US" sz="2000" dirty="0"/>
                        <a:t>, </a:t>
                      </a:r>
                      <a:r>
                        <a:rPr lang="en-US" sz="2000" dirty="0" err="1"/>
                        <a:t>BindingDB</a:t>
                      </a:r>
                      <a:r>
                        <a:rPr lang="en-US" sz="2000" dirty="0"/>
                        <a:t>, </a:t>
                      </a:r>
                      <a:r>
                        <a:rPr lang="en-US" sz="2000" dirty="0" err="1"/>
                        <a:t>DrugBank</a:t>
                      </a:r>
                      <a:r>
                        <a:rPr lang="en-US" sz="2000" dirty="0"/>
                        <a:t>, IUPHAR</a:t>
                      </a:r>
                      <a:endParaRPr lang="ru-R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6263341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b="1" u="none" strike="noStrike">
                          <a:effectLst/>
                        </a:rPr>
                        <a:t>Memantine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dirty="0"/>
                        <a:t>NMDA</a:t>
                      </a:r>
                      <a:r>
                        <a:rPr lang="ru-RU" sz="2000" dirty="0"/>
                        <a:t> (</a:t>
                      </a:r>
                      <a:r>
                        <a:rPr lang="en-US" sz="2000" dirty="0"/>
                        <a:t>NR1/NR2B</a:t>
                      </a:r>
                      <a:r>
                        <a:rPr lang="ru-RU" sz="2000" dirty="0"/>
                        <a:t>)</a:t>
                      </a:r>
                      <a:r>
                        <a:rPr lang="en-US" sz="2000" dirty="0"/>
                        <a:t> </a:t>
                      </a:r>
                      <a:endParaRPr lang="ru-R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dirty="0" err="1"/>
                        <a:t>ChEMBL</a:t>
                      </a:r>
                      <a:r>
                        <a:rPr lang="en-US" sz="2000" dirty="0"/>
                        <a:t>, </a:t>
                      </a:r>
                      <a:r>
                        <a:rPr lang="en-US" sz="2000" dirty="0" err="1"/>
                        <a:t>BindingDB</a:t>
                      </a:r>
                      <a:r>
                        <a:rPr lang="en-US" sz="2000" dirty="0"/>
                        <a:t>, </a:t>
                      </a:r>
                      <a:r>
                        <a:rPr lang="en-US" sz="2000" dirty="0" err="1"/>
                        <a:t>DrugBank</a:t>
                      </a:r>
                      <a:r>
                        <a:rPr lang="en-US" sz="2000" dirty="0"/>
                        <a:t>, IUPHAR</a:t>
                      </a:r>
                      <a:endParaRPr lang="ru-R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116133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b="1" u="none" strike="noStrike" dirty="0">
                          <a:effectLst/>
                        </a:rPr>
                        <a:t>Rivastigmine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err="1"/>
                        <a:t>AChE</a:t>
                      </a:r>
                      <a:r>
                        <a:rPr lang="ru-RU" sz="2000" dirty="0"/>
                        <a:t>, </a:t>
                      </a:r>
                      <a:r>
                        <a:rPr lang="en-US" sz="2000" dirty="0" err="1"/>
                        <a:t>BuChE</a:t>
                      </a:r>
                      <a:endParaRPr lang="ru-R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dirty="0" err="1"/>
                        <a:t>ChEMBL</a:t>
                      </a:r>
                      <a:r>
                        <a:rPr lang="en-US" sz="2000" dirty="0"/>
                        <a:t>, </a:t>
                      </a:r>
                      <a:r>
                        <a:rPr lang="en-US" sz="2000" dirty="0" err="1"/>
                        <a:t>BindingDB</a:t>
                      </a:r>
                      <a:r>
                        <a:rPr lang="en-US" sz="2000" dirty="0"/>
                        <a:t>, IUPHAR</a:t>
                      </a:r>
                      <a:endParaRPr lang="ru-R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79447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b="1" u="none" strike="noStrike">
                          <a:effectLst/>
                        </a:rPr>
                        <a:t>Galantamine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dirty="0" err="1"/>
                        <a:t>AChE</a:t>
                      </a:r>
                      <a:r>
                        <a:rPr lang="ru-RU" sz="2000" dirty="0"/>
                        <a:t>, </a:t>
                      </a:r>
                      <a:r>
                        <a:rPr lang="en-US" sz="2000" dirty="0"/>
                        <a:t>nAChR</a:t>
                      </a:r>
                      <a:r>
                        <a:rPr lang="ru-RU" sz="2000" dirty="0"/>
                        <a:t> </a:t>
                      </a:r>
                      <a:endParaRPr lang="ru-R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dirty="0" err="1"/>
                        <a:t>ChEMBL</a:t>
                      </a:r>
                      <a:r>
                        <a:rPr lang="en-US" sz="2000" dirty="0"/>
                        <a:t>, </a:t>
                      </a:r>
                      <a:r>
                        <a:rPr lang="en-US" sz="2000" dirty="0" err="1"/>
                        <a:t>BindingDB</a:t>
                      </a:r>
                      <a:r>
                        <a:rPr lang="en-US" sz="2000" dirty="0"/>
                        <a:t>, IUPHAR</a:t>
                      </a:r>
                      <a:endParaRPr lang="ru-R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5397771"/>
                  </a:ext>
                </a:extLst>
              </a:tr>
            </a:tbl>
          </a:graphicData>
        </a:graphic>
      </p:graphicFrame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A4FEC13-3DCF-980D-20CA-1EDD2B875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224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6EEA58-485D-865E-3730-577C416240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7E740298-976D-39B8-1D7C-87A5B2761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237" y="3083955"/>
            <a:ext cx="8535352" cy="313926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3D5E86F-B2E8-1AEE-BF6B-113F037FC540}"/>
              </a:ext>
            </a:extLst>
          </p:cNvPr>
          <p:cNvSpPr txBox="1"/>
          <p:nvPr/>
        </p:nvSpPr>
        <p:spPr>
          <a:xfrm>
            <a:off x="360000" y="360000"/>
            <a:ext cx="4573881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lang="ru-RU" dirty="0"/>
              <a:t>Подготовка данных</a:t>
            </a:r>
            <a:endParaRPr dirty="0"/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8C19927A-FDB5-F347-8DB7-7407C68F503B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D7DB7F4E-B244-72A9-D2D0-D5C3F370F3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DB999BCE-FAF0-BDAF-B44C-A4357353AB00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9F2E9415-F307-B9A2-68C8-811BFD7A94DD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222CE76-EF6B-3F02-3B77-5F3F61FC43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9980" y="4792666"/>
            <a:ext cx="2506127" cy="1498562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F900821-9F4A-5B00-F18F-55CB507F0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6</a:t>
            </a:fld>
            <a:endParaRPr lang="en-US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02C3F8E-D808-C775-391C-2B63CAA503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2528" y="3602073"/>
            <a:ext cx="3263580" cy="99120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26C618B-7524-5BAF-9706-F2970709D6BC}"/>
              </a:ext>
            </a:extLst>
          </p:cNvPr>
          <p:cNvSpPr txBox="1"/>
          <p:nvPr/>
        </p:nvSpPr>
        <p:spPr>
          <a:xfrm>
            <a:off x="359999" y="1488070"/>
            <a:ext cx="907998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В качестве открытой базы данных была выбрана </a:t>
            </a:r>
            <a:r>
              <a:rPr lang="en-US" sz="2800" b="1" dirty="0" err="1">
                <a:solidFill>
                  <a:srgbClr val="44959A"/>
                </a:solidFill>
              </a:rPr>
              <a:t>ChEMBL</a:t>
            </a:r>
            <a:r>
              <a:rPr lang="ru-RU" sz="2800" dirty="0">
                <a:solidFill>
                  <a:schemeClr val="bg1"/>
                </a:solidFill>
              </a:rPr>
              <a:t>, так как все мишени и молекулы есть в этой базе, и мы уже умеем с ней работать.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CC06CA97-5B0F-68DC-2691-BF4C47E20C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4994" y="5288667"/>
            <a:ext cx="822012" cy="82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022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580093-931D-CE68-4326-3F5DF55D2F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C19F858-A116-B16F-EC86-12B5BFA6951E}"/>
              </a:ext>
            </a:extLst>
          </p:cNvPr>
          <p:cNvSpPr txBox="1"/>
          <p:nvPr/>
        </p:nvSpPr>
        <p:spPr>
          <a:xfrm>
            <a:off x="360000" y="360000"/>
            <a:ext cx="4216154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lang="ru-RU" dirty="0"/>
              <a:t>Обучение модели</a:t>
            </a:r>
            <a:endParaRPr dirty="0"/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14E34CD6-6B42-8F44-7E97-AA75098283E5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0F46262E-5D27-9413-CAF2-F6B51348AB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E0C13A88-88B1-2648-6A86-93C5B5E0DF73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F36E4639-6F7D-B573-AD85-231C6BAC4512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0D89A2D-2C87-8FC4-D43F-53567FE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70ED9E-C07E-24D4-38C3-EF65338D590E}"/>
              </a:ext>
            </a:extLst>
          </p:cNvPr>
          <p:cNvSpPr txBox="1"/>
          <p:nvPr/>
        </p:nvSpPr>
        <p:spPr>
          <a:xfrm>
            <a:off x="360002" y="1268965"/>
            <a:ext cx="11604112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В качестве модели была выбрана модель </a:t>
            </a:r>
            <a:r>
              <a:rPr lang="en-US" sz="2400" dirty="0" err="1">
                <a:solidFill>
                  <a:schemeClr val="bg1"/>
                </a:solidFill>
              </a:rPr>
              <a:t>DrugGPT</a:t>
            </a:r>
            <a:r>
              <a:rPr lang="ru-RU" sz="2400" dirty="0">
                <a:solidFill>
                  <a:schemeClr val="bg1"/>
                </a:solidFill>
              </a:rPr>
              <a:t>, так как она была в рекомендациях к заданиям МЛ.</a:t>
            </a:r>
            <a:br>
              <a:rPr lang="ru-RU" sz="2400" dirty="0">
                <a:solidFill>
                  <a:schemeClr val="bg1"/>
                </a:solidFill>
              </a:rPr>
            </a:br>
            <a:br>
              <a:rPr lang="ru-RU" sz="2400" dirty="0">
                <a:solidFill>
                  <a:schemeClr val="bg1"/>
                </a:solidFill>
              </a:rPr>
            </a:br>
            <a:r>
              <a:rPr lang="ru-RU" sz="2400" dirty="0">
                <a:solidFill>
                  <a:schemeClr val="bg1"/>
                </a:solidFill>
              </a:rPr>
              <a:t>Модель была </a:t>
            </a:r>
            <a:r>
              <a:rPr lang="ru-RU" sz="2400" dirty="0" err="1">
                <a:solidFill>
                  <a:schemeClr val="bg1"/>
                </a:solidFill>
              </a:rPr>
              <a:t>дообучена</a:t>
            </a:r>
            <a:r>
              <a:rPr lang="ru-RU" sz="2400" dirty="0">
                <a:solidFill>
                  <a:schemeClr val="bg1"/>
                </a:solidFill>
              </a:rPr>
              <a:t> полученными данными. Проведена оценка по тренировочным данным и по тестовым.</a:t>
            </a:r>
            <a:br>
              <a:rPr lang="ru-RU" sz="2800" dirty="0">
                <a:solidFill>
                  <a:schemeClr val="bg1"/>
                </a:solidFill>
              </a:rPr>
            </a:br>
            <a:endParaRPr lang="ru-RU" sz="2800" dirty="0">
              <a:solidFill>
                <a:schemeClr val="bg1"/>
              </a:solidFill>
            </a:endParaRPr>
          </a:p>
        </p:txBody>
      </p:sp>
      <p:graphicFrame>
        <p:nvGraphicFramePr>
          <p:cNvPr id="12" name="Таблица 11">
            <a:extLst>
              <a:ext uri="{FF2B5EF4-FFF2-40B4-BE49-F238E27FC236}">
                <a16:creationId xmlns:a16="http://schemas.microsoft.com/office/drawing/2014/main" id="{E3E30F69-A9B0-595A-1481-093509E4C2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0905762"/>
              </p:ext>
            </p:extLst>
          </p:nvPr>
        </p:nvGraphicFramePr>
        <p:xfrm>
          <a:off x="360000" y="3520176"/>
          <a:ext cx="11604110" cy="2286000"/>
        </p:xfrm>
        <a:graphic>
          <a:graphicData uri="http://schemas.openxmlformats.org/drawingml/2006/table">
            <a:tbl>
              <a:tblPr/>
              <a:tblGrid>
                <a:gridCol w="2320822">
                  <a:extLst>
                    <a:ext uri="{9D8B030D-6E8A-4147-A177-3AD203B41FA5}">
                      <a16:colId xmlns:a16="http://schemas.microsoft.com/office/drawing/2014/main" val="275451847"/>
                    </a:ext>
                  </a:extLst>
                </a:gridCol>
                <a:gridCol w="2320822">
                  <a:extLst>
                    <a:ext uri="{9D8B030D-6E8A-4147-A177-3AD203B41FA5}">
                      <a16:colId xmlns:a16="http://schemas.microsoft.com/office/drawing/2014/main" val="3952888776"/>
                    </a:ext>
                  </a:extLst>
                </a:gridCol>
                <a:gridCol w="2320822">
                  <a:extLst>
                    <a:ext uri="{9D8B030D-6E8A-4147-A177-3AD203B41FA5}">
                      <a16:colId xmlns:a16="http://schemas.microsoft.com/office/drawing/2014/main" val="3288416823"/>
                    </a:ext>
                  </a:extLst>
                </a:gridCol>
                <a:gridCol w="2320822">
                  <a:extLst>
                    <a:ext uri="{9D8B030D-6E8A-4147-A177-3AD203B41FA5}">
                      <a16:colId xmlns:a16="http://schemas.microsoft.com/office/drawing/2014/main" val="2177380829"/>
                    </a:ext>
                  </a:extLst>
                </a:gridCol>
                <a:gridCol w="2320822">
                  <a:extLst>
                    <a:ext uri="{9D8B030D-6E8A-4147-A177-3AD203B41FA5}">
                      <a16:colId xmlns:a16="http://schemas.microsoft.com/office/drawing/2014/main" val="2229843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 b="1">
                          <a:solidFill>
                            <a:schemeClr val="tx1"/>
                          </a:solidFill>
                        </a:rPr>
                        <a:t>Мишень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CA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 b="1" dirty="0">
                          <a:solidFill>
                            <a:schemeClr val="tx1"/>
                          </a:solidFill>
                        </a:rPr>
                        <a:t>Доля валидных 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SMILES (%)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CA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 b="1" dirty="0">
                          <a:solidFill>
                            <a:schemeClr val="tx1"/>
                          </a:solidFill>
                        </a:rPr>
                        <a:t>Уникальность (%)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CA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Novelty (%)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CA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 b="1" dirty="0">
                          <a:solidFill>
                            <a:schemeClr val="tx1"/>
                          </a:solidFill>
                        </a:rPr>
                        <a:t>Среднее отклонение pIC50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CA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23548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AChE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>
                          <a:solidFill>
                            <a:schemeClr val="tx1"/>
                          </a:solidFill>
                        </a:rPr>
                        <a:t>98.5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>
                          <a:solidFill>
                            <a:schemeClr val="tx1"/>
                          </a:solidFill>
                        </a:rPr>
                        <a:t>85.2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>
                          <a:solidFill>
                            <a:schemeClr val="tx1"/>
                          </a:solidFill>
                        </a:rPr>
                        <a:t>78.9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0.42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5108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NMDA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>
                          <a:solidFill>
                            <a:schemeClr val="tx1"/>
                          </a:solidFill>
                        </a:rPr>
                        <a:t>96.3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>
                          <a:solidFill>
                            <a:schemeClr val="tx1"/>
                          </a:solidFill>
                        </a:rPr>
                        <a:t>81.5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>
                          <a:solidFill>
                            <a:schemeClr val="tx1"/>
                          </a:solidFill>
                        </a:rPr>
                        <a:t>75.1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0.38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31562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BuChE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>
                          <a:solidFill>
                            <a:schemeClr val="tx1"/>
                          </a:solidFill>
                        </a:rPr>
                        <a:t>97.8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>
                          <a:solidFill>
                            <a:schemeClr val="tx1"/>
                          </a:solidFill>
                        </a:rPr>
                        <a:t>84.7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>
                          <a:solidFill>
                            <a:schemeClr val="tx1"/>
                          </a:solidFill>
                        </a:rPr>
                        <a:t>80.3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0.40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52208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nAChR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>
                          <a:solidFill>
                            <a:schemeClr val="tx1"/>
                          </a:solidFill>
                        </a:rPr>
                        <a:t>94.1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>
                          <a:solidFill>
                            <a:schemeClr val="tx1"/>
                          </a:solidFill>
                        </a:rPr>
                        <a:t>79.6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>
                          <a:solidFill>
                            <a:schemeClr val="tx1"/>
                          </a:solidFill>
                        </a:rPr>
                        <a:t>72.5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0.45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40479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3852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DAEF68-AB71-9E2E-6DA7-6F2C1ABB66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A065FD-15CF-5A96-5C6D-905877AC6B9D}"/>
              </a:ext>
            </a:extLst>
          </p:cNvPr>
          <p:cNvSpPr txBox="1"/>
          <p:nvPr/>
        </p:nvSpPr>
        <p:spPr>
          <a:xfrm>
            <a:off x="360000" y="360000"/>
            <a:ext cx="3318922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lang="ru-RU" dirty="0"/>
              <a:t>Мишень </a:t>
            </a:r>
            <a:r>
              <a:rPr lang="en-US" sz="4000" dirty="0" err="1"/>
              <a:t>AChE</a:t>
            </a:r>
            <a:endParaRPr lang="en-US" sz="4000" b="1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7F741925-FC4B-1BE8-93CA-4DAE2A87A158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02BC4EF5-0F0D-CA64-5098-4528264EF1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7F2564AD-A29C-A3FF-E010-1D143A5BD511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9B13FCF9-DE62-AB81-517C-50A49DF8E99F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D66B24D-B9B1-BB60-1920-60733F5B6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8464" y="6096694"/>
            <a:ext cx="631471" cy="632462"/>
          </a:xfrm>
          <a:prstGeom prst="rect">
            <a:avLst/>
          </a:prstGeom>
        </p:spPr>
      </p:pic>
      <p:sp>
        <p:nvSpPr>
          <p:cNvPr id="14" name="Номер слайда 13">
            <a:extLst>
              <a:ext uri="{FF2B5EF4-FFF2-40B4-BE49-F238E27FC236}">
                <a16:creationId xmlns:a16="http://schemas.microsoft.com/office/drawing/2014/main" id="{0D9AEA8E-DECB-498F-0BC3-F67361424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17" name="Таблица 16">
            <a:extLst>
              <a:ext uri="{FF2B5EF4-FFF2-40B4-BE49-F238E27FC236}">
                <a16:creationId xmlns:a16="http://schemas.microsoft.com/office/drawing/2014/main" id="{AA143602-DC5F-FF8D-BE7E-62651A8905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6942323"/>
              </p:ext>
            </p:extLst>
          </p:nvPr>
        </p:nvGraphicFramePr>
        <p:xfrm>
          <a:off x="457199" y="1427886"/>
          <a:ext cx="9075635" cy="164933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938954">
                  <a:extLst>
                    <a:ext uri="{9D8B030D-6E8A-4147-A177-3AD203B41FA5}">
                      <a16:colId xmlns:a16="http://schemas.microsoft.com/office/drawing/2014/main" val="46909570"/>
                    </a:ext>
                  </a:extLst>
                </a:gridCol>
                <a:gridCol w="1521232">
                  <a:extLst>
                    <a:ext uri="{9D8B030D-6E8A-4147-A177-3AD203B41FA5}">
                      <a16:colId xmlns:a16="http://schemas.microsoft.com/office/drawing/2014/main" val="583802402"/>
                    </a:ext>
                  </a:extLst>
                </a:gridCol>
                <a:gridCol w="2615449">
                  <a:extLst>
                    <a:ext uri="{9D8B030D-6E8A-4147-A177-3AD203B41FA5}">
                      <a16:colId xmlns:a16="http://schemas.microsoft.com/office/drawing/2014/main" val="2628816487"/>
                    </a:ext>
                  </a:extLst>
                </a:gridCol>
              </a:tblGrid>
              <a:tr h="412334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b="1" u="none" strike="noStrike" dirty="0">
                          <a:effectLst/>
                        </a:rPr>
                        <a:t>smiles</a:t>
                      </a:r>
                      <a:endParaRPr lang="en-US" sz="20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9FC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b="1" u="none" strike="noStrike">
                          <a:effectLst/>
                        </a:rPr>
                        <a:t>IC50_nM</a:t>
                      </a:r>
                      <a:endParaRPr lang="en-US" sz="20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9FC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b="1" u="none" strike="noStrike" dirty="0">
                          <a:effectLst/>
                        </a:rPr>
                        <a:t>pIC50</a:t>
                      </a:r>
                      <a:endParaRPr lang="en-US" sz="20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9F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4182724"/>
                  </a:ext>
                </a:extLst>
              </a:tr>
              <a:tr h="412334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2000" u="none" strike="noStrike" dirty="0">
                          <a:effectLst/>
                        </a:rPr>
                        <a:t> </a:t>
                      </a:r>
                      <a:r>
                        <a:rPr lang="pt-BR" sz="2000" u="none" strike="noStrike" dirty="0">
                          <a:effectLst/>
                        </a:rPr>
                        <a:t>CCOC(=O)C1=CC=C(C=C1)N</a:t>
                      </a:r>
                      <a:endParaRPr lang="pt-BR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ru-RU" sz="2000" u="none" strike="noStrike">
                          <a:effectLst/>
                        </a:rPr>
                        <a:t>20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ru-RU" sz="2000" u="none" strike="noStrike">
                          <a:effectLst/>
                        </a:rPr>
                        <a:t>7.698970004336019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3205304"/>
                  </a:ext>
                </a:extLst>
              </a:tr>
              <a:tr h="412334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2000" u="none" strike="noStrike" dirty="0">
                          <a:effectLst/>
                        </a:rPr>
                        <a:t> </a:t>
                      </a:r>
                      <a:r>
                        <a:rPr lang="en-US" sz="2000" u="none" strike="noStrike" dirty="0">
                          <a:effectLst/>
                        </a:rPr>
                        <a:t>CCN(CC)CCCC(C)NC1=CC=C(C=C1)OC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ru-RU" sz="2000" u="none" strike="noStrike">
                          <a:effectLst/>
                        </a:rPr>
                        <a:t>150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ru-RU" sz="2000" u="none" strike="noStrike">
                          <a:effectLst/>
                        </a:rPr>
                        <a:t>6.823908740944319</a:t>
                      </a:r>
                      <a:endParaRPr lang="ru-R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57989"/>
                  </a:ext>
                </a:extLst>
              </a:tr>
              <a:tr h="412334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2000" u="none" strike="noStrike" dirty="0">
                          <a:effectLst/>
                        </a:rPr>
                        <a:t> </a:t>
                      </a:r>
                      <a:r>
                        <a:rPr lang="pt-BR" sz="2000" u="none" strike="noStrike" dirty="0">
                          <a:effectLst/>
                        </a:rPr>
                        <a:t>CN(C)C1=CC=C(C=C1)C(=O)NCCC2=CC=CC=C2</a:t>
                      </a:r>
                      <a:endParaRPr lang="pt-BR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ru-RU" sz="2000" u="none" strike="noStrike" dirty="0">
                          <a:effectLst/>
                        </a:rPr>
                        <a:t>50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ru-RU" sz="2000" u="none" strike="noStrike" dirty="0">
                          <a:effectLst/>
                        </a:rPr>
                        <a:t>7.301029995663981</a:t>
                      </a:r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5960094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439FDAE9-0B0C-18E9-07FA-182A929F538C}"/>
              </a:ext>
            </a:extLst>
          </p:cNvPr>
          <p:cNvSpPr txBox="1"/>
          <p:nvPr/>
        </p:nvSpPr>
        <p:spPr>
          <a:xfrm>
            <a:off x="9767843" y="1929388"/>
            <a:ext cx="15803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Ligands</a:t>
            </a:r>
            <a:endParaRPr lang="ru-RU" sz="3600" dirty="0">
              <a:solidFill>
                <a:schemeClr val="bg1"/>
              </a:solidFill>
            </a:endParaRP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4ED70ABA-988F-162E-9426-3D844B055E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6953" y="3295264"/>
            <a:ext cx="5656126" cy="3329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76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5A827AB-AB6B-2127-49EF-B6BCB8776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E0436B-0321-9362-85A8-F75636C6E0C8}"/>
              </a:ext>
            </a:extLst>
          </p:cNvPr>
          <p:cNvSpPr txBox="1"/>
          <p:nvPr/>
        </p:nvSpPr>
        <p:spPr>
          <a:xfrm>
            <a:off x="360000" y="360000"/>
            <a:ext cx="6480428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lang="ru-RU" dirty="0"/>
              <a:t>Мишень </a:t>
            </a:r>
            <a:r>
              <a:rPr lang="en-US" sz="4000" dirty="0"/>
              <a:t>NMDA</a:t>
            </a:r>
            <a:r>
              <a:rPr lang="ru-RU" sz="4000" dirty="0"/>
              <a:t> (</a:t>
            </a:r>
            <a:r>
              <a:rPr lang="en-US" sz="4000" dirty="0"/>
              <a:t>NR1/NR2B</a:t>
            </a:r>
            <a:r>
              <a:rPr lang="ru-RU" sz="4000" dirty="0"/>
              <a:t>)</a:t>
            </a:r>
            <a:endParaRPr lang="ru-RU" sz="40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defRPr sz="4000" b="1">
                <a:solidFill>
                  <a:srgbClr val="AA8ED6"/>
                </a:solidFill>
              </a:defRPr>
            </a:pPr>
            <a:endParaRPr lang="en-US" sz="4000" b="1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C688458B-999D-7CE6-6B44-E33BF15406FF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23A9769F-B387-8358-D1FD-48DED4324F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3D9A7C89-C0FE-CA08-FE91-C7FDABCF29F4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051982E7-EF40-FB18-5486-49F5B3E10123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473400B-716B-F4B9-DA73-8A60B55F06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8464" y="6096694"/>
            <a:ext cx="631471" cy="63246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6D3C118-FD91-019F-DAFE-50D660A27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58066" y="6092035"/>
            <a:ext cx="631869" cy="635863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692079AE-518E-0AEB-2132-BB931FCBE1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58464" y="6090711"/>
            <a:ext cx="631870" cy="625909"/>
          </a:xfrm>
          <a:prstGeom prst="rect">
            <a:avLst/>
          </a:prstGeom>
        </p:spPr>
      </p:pic>
      <p:sp>
        <p:nvSpPr>
          <p:cNvPr id="16" name="Номер слайда 15">
            <a:extLst>
              <a:ext uri="{FF2B5EF4-FFF2-40B4-BE49-F238E27FC236}">
                <a16:creationId xmlns:a16="http://schemas.microsoft.com/office/drawing/2014/main" id="{0043C219-8923-8D52-F0C2-411F5C39B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19" name="Таблица 18">
            <a:extLst>
              <a:ext uri="{FF2B5EF4-FFF2-40B4-BE49-F238E27FC236}">
                <a16:creationId xmlns:a16="http://schemas.microsoft.com/office/drawing/2014/main" id="{4043AAE7-5FF1-C978-2D1C-DAF6630662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3406012"/>
              </p:ext>
            </p:extLst>
          </p:nvPr>
        </p:nvGraphicFramePr>
        <p:xfrm>
          <a:off x="457199" y="1427886"/>
          <a:ext cx="9075635" cy="171696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938954">
                  <a:extLst>
                    <a:ext uri="{9D8B030D-6E8A-4147-A177-3AD203B41FA5}">
                      <a16:colId xmlns:a16="http://schemas.microsoft.com/office/drawing/2014/main" val="46909570"/>
                    </a:ext>
                  </a:extLst>
                </a:gridCol>
                <a:gridCol w="1521232">
                  <a:extLst>
                    <a:ext uri="{9D8B030D-6E8A-4147-A177-3AD203B41FA5}">
                      <a16:colId xmlns:a16="http://schemas.microsoft.com/office/drawing/2014/main" val="583802402"/>
                    </a:ext>
                  </a:extLst>
                </a:gridCol>
                <a:gridCol w="2615449">
                  <a:extLst>
                    <a:ext uri="{9D8B030D-6E8A-4147-A177-3AD203B41FA5}">
                      <a16:colId xmlns:a16="http://schemas.microsoft.com/office/drawing/2014/main" val="2628816487"/>
                    </a:ext>
                  </a:extLst>
                </a:gridCol>
              </a:tblGrid>
              <a:tr h="441715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b="1" u="none" strike="noStrike" dirty="0">
                          <a:effectLst/>
                        </a:rPr>
                        <a:t>smiles</a:t>
                      </a:r>
                      <a:endParaRPr lang="en-US" sz="20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9FC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fontAlgn="b" latinLnBrk="0" hangingPunct="1">
                        <a:buNone/>
                      </a:pPr>
                      <a:r>
                        <a:rPr lang="en-US" sz="2000" b="1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Ki_nM</a:t>
                      </a:r>
                      <a:endParaRPr lang="en-US" sz="20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9FC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b="1" u="none" strike="noStrike" dirty="0" err="1">
                          <a:effectLst/>
                        </a:rPr>
                        <a:t>pKi</a:t>
                      </a:r>
                      <a:endParaRPr lang="en-US" sz="20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9F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4182724"/>
                  </a:ext>
                </a:extLst>
              </a:tr>
              <a:tr h="44171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l-PL">
                          <a:solidFill>
                            <a:schemeClr val="tx1"/>
                          </a:solidFill>
                        </a:rPr>
                        <a:t>CCOC(=O)C1=CC=C(C=C1)OC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>
                          <a:solidFill>
                            <a:schemeClr val="tx1"/>
                          </a:solidFill>
                        </a:rPr>
                        <a:t>38.0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>
                          <a:solidFill>
                            <a:schemeClr val="tx1"/>
                          </a:solidFill>
                        </a:rPr>
                        <a:t>7.42021640338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3205304"/>
                  </a:ext>
                </a:extLst>
              </a:tr>
              <a:tr h="44171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CCN(CC)CCOC1=CC=CC=C1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dirty="0">
                          <a:solidFill>
                            <a:schemeClr val="tx1"/>
                          </a:solidFill>
                        </a:rPr>
                        <a:t>180.0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dirty="0">
                          <a:solidFill>
                            <a:schemeClr val="tx1"/>
                          </a:solidFill>
                        </a:rPr>
                        <a:t>6.74472749490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57989"/>
                  </a:ext>
                </a:extLst>
              </a:tr>
              <a:tr h="3918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CN1CCCC1C(=O)NC2=CC=CC=C2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dirty="0">
                          <a:solidFill>
                            <a:schemeClr val="tx1"/>
                          </a:solidFill>
                        </a:rPr>
                        <a:t>350.0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dirty="0">
                          <a:solidFill>
                            <a:schemeClr val="tx1"/>
                          </a:solidFill>
                        </a:rPr>
                        <a:t>6.45593195565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5960094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DE1513F8-1C14-84DC-01FB-78D6E20BE6D9}"/>
              </a:ext>
            </a:extLst>
          </p:cNvPr>
          <p:cNvSpPr txBox="1"/>
          <p:nvPr/>
        </p:nvSpPr>
        <p:spPr>
          <a:xfrm>
            <a:off x="9767843" y="1929388"/>
            <a:ext cx="15803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Ligands</a:t>
            </a:r>
            <a:endParaRPr lang="ru-RU" sz="3600" dirty="0">
              <a:solidFill>
                <a:schemeClr val="bg1"/>
              </a:solidFill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9EE0F54B-F398-AE25-D9DD-4416F3E11F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70399" y="3389501"/>
            <a:ext cx="5578087" cy="3283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4157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387</TotalTime>
  <Words>755</Words>
  <Application>Microsoft Office PowerPoint</Application>
  <PresentationFormat>Произвольный</PresentationFormat>
  <Paragraphs>195</Paragraphs>
  <Slides>15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Aptos</vt:lpstr>
      <vt:lpstr>Arial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Юлия Писарева</dc:creator>
  <cp:keywords/>
  <dc:description>generated using python-pptx</dc:description>
  <cp:lastModifiedBy>Юлия Писарева</cp:lastModifiedBy>
  <cp:revision>8</cp:revision>
  <dcterms:created xsi:type="dcterms:W3CDTF">2013-01-27T09:14:16Z</dcterms:created>
  <dcterms:modified xsi:type="dcterms:W3CDTF">2025-07-15T20:25:45Z</dcterms:modified>
  <cp:category/>
</cp:coreProperties>
</file>

<file path=docProps/thumbnail.jpeg>
</file>